
<file path=[Content_Types].xml><?xml version="1.0" encoding="utf-8"?>
<Types xmlns="http://schemas.openxmlformats.org/package/2006/content-types">
  <Default Extension="mpeg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59" r:id="rId5"/>
    <p:sldId id="261" r:id="rId6"/>
    <p:sldId id="264" r:id="rId7"/>
    <p:sldId id="26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55" autoAdjust="0"/>
    <p:restoredTop sz="94660"/>
  </p:normalViewPr>
  <p:slideViewPr>
    <p:cSldViewPr snapToGrid="0">
      <p:cViewPr>
        <p:scale>
          <a:sx n="50" d="100"/>
          <a:sy n="50" d="100"/>
        </p:scale>
        <p:origin x="-1626" y="-4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eg>
</file>

<file path=ppt/media/media2.mpeg>
</file>

<file path=ppt/media/media3.mpeg>
</file>

<file path=ppt/media/media4.mpeg>
</file>

<file path=ppt/media/media5.mpeg>
</file>

<file path=ppt/media/media6.mpeg>
</file>

<file path=ppt/media/media7.mpeg>
</file>

<file path=ppt/media/media8.m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6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56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09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7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2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33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4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0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25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4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2DB73-F956-4178-A515-2BD09CBDFAAE}" type="datetimeFigureOut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422C5-D752-4003-9E41-A803CCFB7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24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eg"/><Relationship Id="rId1" Type="http://schemas.microsoft.com/office/2007/relationships/media" Target="../media/media1.m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eg"/><Relationship Id="rId1" Type="http://schemas.microsoft.com/office/2007/relationships/media" Target="../media/media2.m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eg"/><Relationship Id="rId1" Type="http://schemas.microsoft.com/office/2007/relationships/media" Target="../media/media3.mpe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eg"/><Relationship Id="rId1" Type="http://schemas.microsoft.com/office/2007/relationships/media" Target="../media/media4.mpe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eg"/><Relationship Id="rId1" Type="http://schemas.microsoft.com/office/2007/relationships/media" Target="../media/media5.m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eg"/><Relationship Id="rId1" Type="http://schemas.microsoft.com/office/2007/relationships/media" Target="../media/media6.mpe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eg"/><Relationship Id="rId1" Type="http://schemas.microsoft.com/office/2007/relationships/media" Target="../media/media7.mpe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eg"/><Relationship Id="rId1" Type="http://schemas.microsoft.com/office/2007/relationships/media" Target="../media/media8.m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Narrative Paragraph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lide 1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44050" y="2819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98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975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100" y="1847851"/>
            <a:ext cx="10515600" cy="4038600"/>
          </a:xfrm>
        </p:spPr>
        <p:txBody>
          <a:bodyPr/>
          <a:lstStyle/>
          <a:p>
            <a:r>
              <a:rPr lang="en-US" b="1" dirty="0"/>
              <a:t>Who</a:t>
            </a:r>
            <a:r>
              <a:rPr lang="en-US" dirty="0"/>
              <a:t> </a:t>
            </a:r>
            <a:r>
              <a:rPr lang="en-US" dirty="0" smtClean="0"/>
              <a:t>was/were in the story/event?</a:t>
            </a:r>
            <a:endParaRPr lang="en-US" dirty="0"/>
          </a:p>
          <a:p>
            <a:r>
              <a:rPr lang="en-US" b="1" dirty="0"/>
              <a:t>What</a:t>
            </a:r>
            <a:r>
              <a:rPr lang="en-US" dirty="0"/>
              <a:t> exactly </a:t>
            </a:r>
            <a:r>
              <a:rPr lang="en-US" dirty="0" smtClean="0"/>
              <a:t>happened in the story/event?</a:t>
            </a:r>
            <a:endParaRPr lang="en-US" dirty="0"/>
          </a:p>
          <a:p>
            <a:r>
              <a:rPr lang="en-US" b="1" dirty="0"/>
              <a:t>Where</a:t>
            </a:r>
            <a:r>
              <a:rPr lang="en-US" dirty="0"/>
              <a:t> did this </a:t>
            </a:r>
            <a:r>
              <a:rPr lang="en-US" dirty="0" smtClean="0"/>
              <a:t>happen in the story/event?</a:t>
            </a:r>
            <a:endParaRPr lang="en-US" dirty="0"/>
          </a:p>
          <a:p>
            <a:r>
              <a:rPr lang="en-US" b="1" dirty="0"/>
              <a:t>When</a:t>
            </a:r>
            <a:r>
              <a:rPr lang="en-US" dirty="0"/>
              <a:t> did this </a:t>
            </a:r>
            <a:r>
              <a:rPr lang="en-US" dirty="0" smtClean="0"/>
              <a:t>happen in the story/event?</a:t>
            </a:r>
            <a:endParaRPr lang="en-US" dirty="0"/>
          </a:p>
          <a:p>
            <a:r>
              <a:rPr lang="en-US" b="1" dirty="0"/>
              <a:t>Why</a:t>
            </a:r>
            <a:r>
              <a:rPr lang="en-US" dirty="0"/>
              <a:t> did it </a:t>
            </a:r>
            <a:r>
              <a:rPr lang="en-US" dirty="0" smtClean="0"/>
              <a:t>happen in the story/event?</a:t>
            </a:r>
            <a:endParaRPr lang="en-US" dirty="0"/>
          </a:p>
          <a:p>
            <a:endParaRPr lang="en-US" dirty="0"/>
          </a:p>
        </p:txBody>
      </p:sp>
      <p:pic>
        <p:nvPicPr>
          <p:cNvPr id="4" name="Slide 2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10450" y="4305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8" y="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Narrative Paragraph Structure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5" y="1014413"/>
            <a:ext cx="11258550" cy="564356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Topic Sentence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Information (Only needed when we are writing a single paragraph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In case of narrative essay, this information is covered in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introductory paragraph)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Details</a:t>
            </a:r>
          </a:p>
          <a:p>
            <a:pPr lvl="2">
              <a:lnSpc>
                <a:spcPct val="150000"/>
              </a:lnSpc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Major Details</a:t>
            </a:r>
          </a:p>
          <a:p>
            <a:pPr lvl="2">
              <a:lnSpc>
                <a:spcPct val="150000"/>
              </a:lnSpc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Minor Details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Concluding Sentence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lide 3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857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5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463" y="0"/>
            <a:ext cx="11082337" cy="6657975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900" b="1" dirty="0" smtClean="0">
                <a:latin typeface="Times New Roman" panose="02020603050405020304" pitchFamily="18" charset="0"/>
              </a:rPr>
              <a:t>HEER RANJHA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dirty="0" err="1" smtClean="0">
                <a:latin typeface="Times New Roman" panose="02020603050405020304" pitchFamily="18" charset="0"/>
              </a:rPr>
              <a:t>Heer</a:t>
            </a:r>
            <a:r>
              <a:rPr lang="en-US" sz="2400" dirty="0" smtClean="0">
                <a:latin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 is an interesting story. It is a tragic love story that took place in the 19th century in current </a:t>
            </a:r>
            <a:r>
              <a:rPr lang="en-US" sz="2400" dirty="0" err="1" smtClean="0">
                <a:latin typeface="Times New Roman" panose="02020603050405020304" pitchFamily="18" charset="0"/>
              </a:rPr>
              <a:t>Jandiala</a:t>
            </a:r>
            <a:r>
              <a:rPr lang="en-US" sz="2400" dirty="0" smtClean="0">
                <a:latin typeface="Times New Roman" panose="02020603050405020304" pitchFamily="18" charset="0"/>
              </a:rPr>
              <a:t> Sher Khan, Punjab. It is widely taught in high schools all over the country. The story begins when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</a:t>
            </a:r>
            <a:r>
              <a:rPr lang="en-US" sz="2400" dirty="0" smtClean="0">
                <a:latin typeface="Times New Roman" panose="02020603050405020304" pitchFamily="18" charset="0"/>
              </a:rPr>
              <a:t> and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 fall in love with each other at first sight. Their love </a:t>
            </a:r>
            <a:r>
              <a:rPr lang="en-US" sz="2400" dirty="0" smtClean="0">
                <a:latin typeface="Times New Roman" panose="02020603050405020304" pitchFamily="18" charset="0"/>
              </a:rPr>
              <a:t>was</a:t>
            </a:r>
            <a:r>
              <a:rPr lang="en-US" sz="2400" dirty="0" smtClean="0">
                <a:latin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</a:rPr>
              <a:t>so deep that they become fodder for gossip. Not long after,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Heer’s</a:t>
            </a:r>
            <a:r>
              <a:rPr lang="en-US" sz="2400" dirty="0" smtClean="0">
                <a:latin typeface="Times New Roman" panose="02020603050405020304" pitchFamily="18" charset="0"/>
              </a:rPr>
              <a:t> mother arranges her daughter’s marriage with the King’s son. The king admires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</a:t>
            </a:r>
            <a:r>
              <a:rPr lang="en-US" sz="2400" dirty="0" smtClean="0">
                <a:latin typeface="Times New Roman" panose="02020603050405020304" pitchFamily="18" charset="0"/>
              </a:rPr>
              <a:t> so much that as an act of mercy, he lets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</a:t>
            </a:r>
            <a:r>
              <a:rPr lang="en-US" sz="2400" dirty="0" smtClean="0">
                <a:latin typeface="Times New Roman" panose="02020603050405020304" pitchFamily="18" charset="0"/>
              </a:rPr>
              <a:t> marry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. As dissatisfaction grows,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Heer’s</a:t>
            </a:r>
            <a:r>
              <a:rPr lang="en-US" sz="2400" dirty="0" smtClean="0">
                <a:latin typeface="Times New Roman" panose="02020603050405020304" pitchFamily="18" charset="0"/>
              </a:rPr>
              <a:t> mother arranges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Heer’s</a:t>
            </a:r>
            <a:r>
              <a:rPr lang="en-US" sz="2400" dirty="0" smtClean="0">
                <a:latin typeface="Times New Roman" panose="02020603050405020304" pitchFamily="18" charset="0"/>
              </a:rPr>
              <a:t> marriage with a previous suitor. With worry,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 follows her. The arrival of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 at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Heer’s</a:t>
            </a:r>
            <a:r>
              <a:rPr lang="en-US" sz="2400" dirty="0" smtClean="0">
                <a:latin typeface="Times New Roman" panose="02020603050405020304" pitchFamily="18" charset="0"/>
              </a:rPr>
              <a:t> wedding marks the end of the story.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 is caught and executed. On hearing this, </a:t>
            </a:r>
            <a:r>
              <a:rPr lang="en-US" sz="2400" dirty="0" err="1" smtClean="0">
                <a:latin typeface="Times New Roman" panose="02020603050405020304" pitchFamily="18" charset="0"/>
              </a:rPr>
              <a:t>Heer</a:t>
            </a:r>
            <a:r>
              <a:rPr lang="en-US" sz="2400" dirty="0" smtClean="0">
                <a:latin typeface="Times New Roman" panose="02020603050405020304" pitchFamily="18" charset="0"/>
              </a:rPr>
              <a:t> commits suicide out of love for </a:t>
            </a:r>
            <a:r>
              <a:rPr lang="en-US" sz="2400" dirty="0" err="1" smtClean="0">
                <a:latin typeface="Times New Roman" panose="02020603050405020304" pitchFamily="18" charset="0"/>
              </a:rPr>
              <a:t>Ranjha</a:t>
            </a:r>
            <a:r>
              <a:rPr lang="en-US" sz="2400" dirty="0" smtClean="0">
                <a:latin typeface="Times New Roman" panose="02020603050405020304" pitchFamily="18" charset="0"/>
              </a:rPr>
              <a:t>. The couple’s death outrages the king and he orders the execution for those involved in the tragedy. This story is very appealing.</a:t>
            </a:r>
            <a:endParaRPr lang="en-US" sz="2400" dirty="0"/>
          </a:p>
        </p:txBody>
      </p:sp>
      <p:pic>
        <p:nvPicPr>
          <p:cNvPr id="2" name="Slide 4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62900" y="38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1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463" y="314324"/>
            <a:ext cx="11272837" cy="6543675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</a:rPr>
              <a:t>Heer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 is an interesting story (Topic Sentence).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Times New Roman" panose="02020603050405020304" pitchFamily="18" charset="0"/>
              </a:rPr>
              <a:t>It is a tragic love story that took place in the 19th century in current </a:t>
            </a:r>
            <a:r>
              <a:rPr lang="en-US" dirty="0" err="1">
                <a:solidFill>
                  <a:srgbClr val="FFC000"/>
                </a:solidFill>
                <a:latin typeface="Times New Roman" panose="02020603050405020304" pitchFamily="18" charset="0"/>
              </a:rPr>
              <a:t>Jandiala</a:t>
            </a:r>
            <a:r>
              <a:rPr lang="en-US" dirty="0">
                <a:solidFill>
                  <a:srgbClr val="FFC000"/>
                </a:solidFill>
                <a:latin typeface="Times New Roman" panose="02020603050405020304" pitchFamily="18" charset="0"/>
              </a:rPr>
              <a:t> Sher Khan, Punjab. It is widely taught in high schools all over the country (Background Information).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5B9BD5"/>
                </a:solidFill>
                <a:latin typeface="Times New Roman" panose="02020603050405020304" pitchFamily="18" charset="0"/>
              </a:rPr>
              <a:t>The story begins when </a:t>
            </a:r>
            <a:r>
              <a:rPr lang="en-US" dirty="0" err="1">
                <a:solidFill>
                  <a:srgbClr val="5B9BD5"/>
                </a:solidFill>
                <a:latin typeface="Times New Roman" panose="02020603050405020304" pitchFamily="18" charset="0"/>
              </a:rPr>
              <a:t>Heer</a:t>
            </a:r>
            <a:r>
              <a:rPr lang="en-US" dirty="0">
                <a:solidFill>
                  <a:srgbClr val="5B9BD5"/>
                </a:solidFill>
                <a:latin typeface="Times New Roman" panose="02020603050405020304" pitchFamily="18" charset="0"/>
              </a:rPr>
              <a:t> and </a:t>
            </a:r>
            <a:r>
              <a:rPr lang="en-US" dirty="0" err="1">
                <a:solidFill>
                  <a:srgbClr val="5B9BD5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5B9BD5"/>
                </a:solidFill>
                <a:latin typeface="Times New Roman" panose="02020603050405020304" pitchFamily="18" charset="0"/>
              </a:rPr>
              <a:t> fall in love with each other at first sight (Major Detail).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Their love </a:t>
            </a:r>
            <a:r>
              <a:rPr lang="en-US" dirty="0" smtClean="0">
                <a:solidFill>
                  <a:srgbClr val="92D050"/>
                </a:solidFill>
                <a:latin typeface="Times New Roman" panose="02020603050405020304" pitchFamily="18" charset="0"/>
              </a:rPr>
              <a:t>was</a:t>
            </a:r>
            <a:r>
              <a:rPr lang="en-US" dirty="0" smtClean="0">
                <a:solidFill>
                  <a:srgbClr val="92D05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so deep that they become fodder for gossip (Minor Detail).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Not long after, 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Heer’s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 mother arranges her daughter’s marriage with the King’s son (Major). 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The king admires her so much that as an act of mercy he lets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Heer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 marry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 (Minor).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As dissatisfaction grows, 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Heer’s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 mother arranges 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Heer’s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 marriage with a previous suitor (Major).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With worry,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 follows </a:t>
            </a:r>
            <a:r>
              <a:rPr lang="en-US" dirty="0" smtClean="0">
                <a:solidFill>
                  <a:srgbClr val="92D050"/>
                </a:solidFill>
                <a:latin typeface="Times New Roman" panose="02020603050405020304" pitchFamily="18" charset="0"/>
              </a:rPr>
              <a:t>her (Minor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The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arrival of 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 at 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Heer’s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 wedding marks the end of the story (Major).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 is caught and executed.  On hearing this,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Heer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 commits suicide out of love for </a:t>
            </a:r>
            <a:r>
              <a:rPr lang="en-US" dirty="0" err="1">
                <a:solidFill>
                  <a:srgbClr val="92D050"/>
                </a:solidFill>
                <a:latin typeface="Times New Roman" panose="02020603050405020304" pitchFamily="18" charset="0"/>
              </a:rPr>
              <a:t>Ranjha</a:t>
            </a:r>
            <a:r>
              <a:rPr lang="en-US" dirty="0">
                <a:solidFill>
                  <a:srgbClr val="92D050"/>
                </a:solidFill>
                <a:latin typeface="Times New Roman" panose="02020603050405020304" pitchFamily="18" charset="0"/>
              </a:rPr>
              <a:t>. The couple’s death outrages the king and he orders the execution for those involved in the tragedy (Minor).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This story is very appealing (Concluding)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Slide 5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2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675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 First School Play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5" y="828675"/>
            <a:ext cx="10982325" cy="534828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first school play is something I’ll never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forget.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 was playing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Safiyah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wife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Saadat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Hasan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whole auditorium was packed with people.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 hot inside, even though it was the middle of the winter. Ms.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Ayesha gave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 the cue, so I walked on stage toward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Asad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was playing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Saadat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Hasan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I looked at the audience, I froze and forgot my line. Now I was really sweating. I looked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Asad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he pointed to his hat. That helped me remember the line. I said,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Sahab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hat is on crooked again.” The crowd laughed, and I relaxed. We got a standing ovation when the show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ended. Therefore, experience of this school play is still fresh in my mind.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lide 6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7500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25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8675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 First School Play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5" y="828675"/>
            <a:ext cx="10982325" cy="534828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first school play is something I’ll never 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forget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(Topic Sentence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).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was playing 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Safiyah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wife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Saadat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Hasan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</a:rPr>
              <a:t>(Minor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whole auditorium was packed with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 hot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inside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Major Detail)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 though it was the middle of the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winter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(Minor 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Ayesha gave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 the cue, so I walked on stage toward 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Asad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 was playing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Saadat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Hasan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Minor 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I looked at the audience, I froze and forgot my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Now I was really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sweating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(Minor 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looked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Asad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he pointed to his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hat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helped me remember the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(Minor 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said,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Manto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Sahab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hat is on crooked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again”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crowd laughed, and I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relaxed 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</a:rPr>
              <a:t>(Minor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</a:rPr>
              <a:t>Detail)</a:t>
            </a:r>
            <a:r>
              <a:rPr lang="en-US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got a standing ovation when the show 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ended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</a:rPr>
              <a:t>(Major Detail)</a:t>
            </a:r>
            <a:r>
              <a:rPr lang="en-US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Therefore, experience of this school play is still fresh in my mind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</a:rPr>
              <a:t>(Concluding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)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lide 7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9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0521"/>
            <a:ext cx="10515600" cy="2049767"/>
          </a:xfrm>
        </p:spPr>
        <p:txBody>
          <a:bodyPr>
            <a:normAutofit/>
          </a:bodyPr>
          <a:lstStyle/>
          <a:p>
            <a:pPr algn="ctr"/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Activity: Write a </a:t>
            </a: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Narrative paragraph </a:t>
            </a:r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80-100 words</a:t>
            </a:r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on the given topic.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201706" y="2528046"/>
          <a:ext cx="11860307" cy="1799384"/>
        </p:xfrm>
        <a:graphic>
          <a:graphicData uri="http://schemas.openxmlformats.org/drawingml/2006/table">
            <a:tbl>
              <a:tblPr firstRow="1" firstCol="1" bandRow="1"/>
              <a:tblGrid>
                <a:gridCol w="1664231"/>
                <a:gridCol w="1751322"/>
                <a:gridCol w="1264910"/>
                <a:gridCol w="1868255"/>
                <a:gridCol w="1559858"/>
                <a:gridCol w="1461517"/>
                <a:gridCol w="1456582"/>
                <a:gridCol w="833632"/>
              </a:tblGrid>
              <a:tr h="449846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Paragraph Rubric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8996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Text Structure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Ideas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Cohesion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Sentence Structure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Punctuation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Vocabulary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Word Count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498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1-3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1-3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1-2</a:t>
                      </a:r>
                      <a:endParaRPr lang="en-US" sz="2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0-1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  <p:pic>
        <p:nvPicPr>
          <p:cNvPr id="3" name="Slide 8.mpe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00950" y="1352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478</Words>
  <Application>Microsoft Office PowerPoint</Application>
  <PresentationFormat>Custom</PresentationFormat>
  <Paragraphs>40</Paragraphs>
  <Slides>8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Narrative Paragraph</vt:lpstr>
      <vt:lpstr>PowerPoint Presentation</vt:lpstr>
      <vt:lpstr>Narrative Paragraph Structure</vt:lpstr>
      <vt:lpstr>PowerPoint Presentation</vt:lpstr>
      <vt:lpstr>PowerPoint Presentation</vt:lpstr>
      <vt:lpstr>My First School Play</vt:lpstr>
      <vt:lpstr>My First School Play</vt:lpstr>
      <vt:lpstr>Activity: Write a Narrative paragraph (80-100 words) on the given topic.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Husnain Raza</dc:creator>
  <cp:lastModifiedBy>Maham</cp:lastModifiedBy>
  <cp:revision>27</cp:revision>
  <dcterms:created xsi:type="dcterms:W3CDTF">2020-09-20T11:27:14Z</dcterms:created>
  <dcterms:modified xsi:type="dcterms:W3CDTF">2020-09-22T21:25:35Z</dcterms:modified>
</cp:coreProperties>
</file>

<file path=docProps/thumbnail.jpeg>
</file>